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74" r:id="rId2"/>
    <p:sldId id="571" r:id="rId3"/>
    <p:sldId id="661" r:id="rId4"/>
    <p:sldId id="656" r:id="rId5"/>
    <p:sldId id="662" r:id="rId6"/>
    <p:sldId id="437" r:id="rId7"/>
    <p:sldId id="572" r:id="rId8"/>
    <p:sldId id="276" r:id="rId9"/>
    <p:sldId id="449" r:id="rId10"/>
    <p:sldId id="450" r:id="rId11"/>
    <p:sldId id="650" r:id="rId12"/>
    <p:sldId id="654" r:id="rId13"/>
    <p:sldId id="573" r:id="rId14"/>
    <p:sldId id="556" r:id="rId15"/>
    <p:sldId id="557" r:id="rId16"/>
    <p:sldId id="558" r:id="rId17"/>
    <p:sldId id="559" r:id="rId18"/>
    <p:sldId id="560" r:id="rId19"/>
    <p:sldId id="561" r:id="rId20"/>
    <p:sldId id="563" r:id="rId21"/>
    <p:sldId id="616" r:id="rId22"/>
    <p:sldId id="617" r:id="rId23"/>
    <p:sldId id="618" r:id="rId24"/>
    <p:sldId id="619" r:id="rId25"/>
    <p:sldId id="655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574" r:id="rId34"/>
    <p:sldId id="455" r:id="rId35"/>
    <p:sldId id="463" r:id="rId36"/>
    <p:sldId id="462" r:id="rId37"/>
    <p:sldId id="457" r:id="rId38"/>
    <p:sldId id="456" r:id="rId39"/>
    <p:sldId id="461" r:id="rId40"/>
    <p:sldId id="575" r:id="rId41"/>
    <p:sldId id="634" r:id="rId42"/>
    <p:sldId id="635" r:id="rId43"/>
    <p:sldId id="658" r:id="rId44"/>
    <p:sldId id="660" r:id="rId45"/>
    <p:sldId id="363" r:id="rId46"/>
    <p:sldId id="659" r:id="rId47"/>
    <p:sldId id="379" r:id="rId4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 autoAdjust="0"/>
    <p:restoredTop sz="91335" autoAdjust="0"/>
  </p:normalViewPr>
  <p:slideViewPr>
    <p:cSldViewPr snapToGrid="0">
      <p:cViewPr varScale="1">
        <p:scale>
          <a:sx n="98" d="100"/>
          <a:sy n="98" d="100"/>
        </p:scale>
        <p:origin x="2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1/25/21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1/25/21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1/25/21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1/25/21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1/25/21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1/25/21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1/25/21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1/25/21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0.jpeg"/><Relationship Id="rId9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harvard.edu/courses/81485" TargetMode="External"/><Relationship Id="rId2" Type="http://schemas.openxmlformats.org/officeDocument/2006/relationships/hyperlink" Target="https://piazza.com/class/kjudpnnib1n1vz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edwardkwartler@fas.Harvard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1/25/21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1/25/21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1/25/21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1/25/21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1/25/21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9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install.packages(“name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  <a:endParaRPr lang="en-US" sz="1600" i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will need to repeat it w/each new environment!</a:t>
            </a:r>
            <a:endParaRPr lang="en-US" sz="1600" i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1/25/21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294A2-A1DA-7048-BE2E-201ED7D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7" y="1164287"/>
            <a:ext cx="6350241" cy="4236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1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50E67-900C-5647-92D4-42540546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9"/>
          <a:stretch/>
        </p:blipFill>
        <p:spPr>
          <a:xfrm>
            <a:off x="1084403" y="1593669"/>
            <a:ext cx="6975194" cy="28826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2820" y="1435428"/>
            <a:ext cx="999207" cy="691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Also, create an account for RStudio Cloud: </a:t>
            </a:r>
            <a:r>
              <a:rPr lang="en-US" sz="160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In Console, type </a:t>
            </a:r>
            <a:r>
              <a:rPr lang="en-US" sz="1600" i="1">
                <a:solidFill>
                  <a:srgbClr val="000000"/>
                </a:solidFill>
              </a:rPr>
              <a:t>install.packages(“rmarkdown”) </a:t>
            </a:r>
            <a:r>
              <a:rPr lang="en-US" sz="160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</a:rPr>
              <a:t>See </a:t>
            </a:r>
            <a:r>
              <a:rPr lang="en-US" sz="160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1/25/21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/>
              <a:t>R Studio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3" r="5761" b="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700A58B-DD98-43D0-B791-721480A0298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1/25/21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7290FF7-652B-4475-AEAB-8B1A5D23AE09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6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47461"/>
            <a:ext cx="46672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1/25/21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</a:t>
            </a:r>
          </a:p>
        </p:txBody>
      </p:sp>
      <p:pic>
        <p:nvPicPr>
          <p:cNvPr id="1030" name="Picture 6" descr="Download Free World Globe Font Map Free Transparent Image HQ ICON ...">
            <a:extLst>
              <a:ext uri="{FF2B5EF4-FFF2-40B4-BE49-F238E27FC236}">
                <a16:creationId xmlns:a16="http://schemas.microsoft.com/office/drawing/2014/main" id="{DF45D991-6438-4147-BE6B-F9BDF3E7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32" y="1200873"/>
            <a:ext cx="5845215" cy="438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a little bit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Don’t worry if this is intimidating…at this point I don’t expect you to really know how to do this.  Merely get into R, run some code, and conceptually understand the flow.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Now operations are applied to each element not just 1 data frame.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51408" y="1898248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671328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1518210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1518210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1518210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1518210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1518210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1518210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1518210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1518210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1518210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1333630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29549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192560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355570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518580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681590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844600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1007610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1170620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817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Lists, a little bit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Don’t worry if this is intimidating…at this point I don’t expect you to really know how to do this.  Merely get into R, run some code, and conceptually understand the flow.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Now operations are applied to each element not just 1 data frame.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51408" y="1898248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671328" y="2257058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1518210" y="27451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1518210" y="30711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1518210" y="33971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1518210" y="372318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1518210" y="404920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1518210" y="437522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1518210" y="470124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1518210" y="5027269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1518210" y="5353291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1333630" y="2687506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29549" y="3991587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192560" y="3828576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355570" y="3665566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518580" y="3502556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681590" y="3339546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844600" y="3176536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1007610" y="3013526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1170620" y="2850516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B8F6827-23A3-0B43-BB03-DEDECC23BBDA}"/>
              </a:ext>
            </a:extLst>
          </p:cNvPr>
          <p:cNvSpPr txBox="1"/>
          <p:nvPr/>
        </p:nvSpPr>
        <p:spPr>
          <a:xfrm>
            <a:off x="3217763" y="2546430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 applied in series</a:t>
            </a:r>
          </a:p>
          <a:p>
            <a:r>
              <a:rPr lang="en-US" dirty="0"/>
              <a:t>function() 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BBF3D50A-E007-4B4D-9FD2-B5F36D873D27}"/>
              </a:ext>
            </a:extLst>
          </p:cNvPr>
          <p:cNvCxnSpPr>
            <a:stCxn id="75" idx="1"/>
            <a:endCxn id="13" idx="3"/>
          </p:cNvCxnSpPr>
          <p:nvPr/>
        </p:nvCxnSpPr>
        <p:spPr>
          <a:xfrm rot="10800000" flipV="1">
            <a:off x="2002417" y="2869595"/>
            <a:ext cx="1215346" cy="24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A2A62A39-1DC0-5143-8874-6E76724F21E1}"/>
              </a:ext>
            </a:extLst>
          </p:cNvPr>
          <p:cNvCxnSpPr>
            <a:stCxn id="75" idx="1"/>
            <a:endCxn id="26" idx="3"/>
          </p:cNvCxnSpPr>
          <p:nvPr/>
        </p:nvCxnSpPr>
        <p:spPr>
          <a:xfrm rot="10800000" flipV="1">
            <a:off x="2002417" y="2869595"/>
            <a:ext cx="1215346" cy="3285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67FFE11-085D-5A4D-8DBF-95C296362EC0}"/>
              </a:ext>
            </a:extLst>
          </p:cNvPr>
          <p:cNvCxnSpPr>
            <a:stCxn id="75" idx="1"/>
            <a:endCxn id="27" idx="3"/>
          </p:cNvCxnSpPr>
          <p:nvPr/>
        </p:nvCxnSpPr>
        <p:spPr>
          <a:xfrm rot="10800000" flipV="1">
            <a:off x="2002417" y="2869595"/>
            <a:ext cx="1215346" cy="6545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4142FFB-BA8D-2240-AB36-5A18100BBAEA}"/>
              </a:ext>
            </a:extLst>
          </p:cNvPr>
          <p:cNvCxnSpPr>
            <a:cxnSpLocks/>
            <a:stCxn id="75" idx="1"/>
            <a:endCxn id="28" idx="3"/>
          </p:cNvCxnSpPr>
          <p:nvPr/>
        </p:nvCxnSpPr>
        <p:spPr>
          <a:xfrm rot="10800000" flipV="1">
            <a:off x="2002417" y="2869595"/>
            <a:ext cx="1215346" cy="9805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BE493D3-CED3-5E4B-B80B-9D826C6ACCA7}"/>
              </a:ext>
            </a:extLst>
          </p:cNvPr>
          <p:cNvCxnSpPr>
            <a:cxnSpLocks/>
            <a:stCxn id="75" idx="1"/>
            <a:endCxn id="45" idx="3"/>
          </p:cNvCxnSpPr>
          <p:nvPr/>
        </p:nvCxnSpPr>
        <p:spPr>
          <a:xfrm rot="10800000" flipV="1">
            <a:off x="2002417" y="2869595"/>
            <a:ext cx="1215346" cy="13065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5F1AE3E-7EBC-7B47-B389-701C46200E72}"/>
              </a:ext>
            </a:extLst>
          </p:cNvPr>
          <p:cNvCxnSpPr>
            <a:cxnSpLocks/>
            <a:stCxn id="75" idx="1"/>
            <a:endCxn id="46" idx="3"/>
          </p:cNvCxnSpPr>
          <p:nvPr/>
        </p:nvCxnSpPr>
        <p:spPr>
          <a:xfrm rot="10800000" flipV="1">
            <a:off x="2002417" y="2869595"/>
            <a:ext cx="1215346" cy="16325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5FD5B46-19CD-F443-8541-0A66E5E49977}"/>
              </a:ext>
            </a:extLst>
          </p:cNvPr>
          <p:cNvCxnSpPr>
            <a:cxnSpLocks/>
            <a:stCxn id="75" idx="1"/>
            <a:endCxn id="47" idx="3"/>
          </p:cNvCxnSpPr>
          <p:nvPr/>
        </p:nvCxnSpPr>
        <p:spPr>
          <a:xfrm rot="10800000" flipV="1">
            <a:off x="2002417" y="2869595"/>
            <a:ext cx="1215346" cy="195861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48EBE07-E459-F847-B013-47308CD1285F}"/>
              </a:ext>
            </a:extLst>
          </p:cNvPr>
          <p:cNvCxnSpPr>
            <a:cxnSpLocks/>
            <a:stCxn id="75" idx="1"/>
            <a:endCxn id="48" idx="3"/>
          </p:cNvCxnSpPr>
          <p:nvPr/>
        </p:nvCxnSpPr>
        <p:spPr>
          <a:xfrm rot="10800000" flipV="1">
            <a:off x="2002417" y="2869595"/>
            <a:ext cx="1215346" cy="22846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9616C5D-E9BF-C946-8285-CA883E1E1E04}"/>
              </a:ext>
            </a:extLst>
          </p:cNvPr>
          <p:cNvCxnSpPr>
            <a:cxnSpLocks/>
            <a:stCxn id="75" idx="1"/>
            <a:endCxn id="49" idx="3"/>
          </p:cNvCxnSpPr>
          <p:nvPr/>
        </p:nvCxnSpPr>
        <p:spPr>
          <a:xfrm rot="10800000" flipV="1">
            <a:off x="2002417" y="2869595"/>
            <a:ext cx="1215346" cy="261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3B04D75-277A-9F49-A865-3AD2697DA9E5}"/>
              </a:ext>
            </a:extLst>
          </p:cNvPr>
          <p:cNvSpPr/>
          <p:nvPr/>
        </p:nvSpPr>
        <p:spPr>
          <a:xfrm>
            <a:off x="5782235" y="4235822"/>
            <a:ext cx="2958353" cy="122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u="sng" dirty="0"/>
              <a:t>30 songs</a:t>
            </a:r>
          </a:p>
          <a:p>
            <a:r>
              <a:rPr lang="en-US" sz="1200" dirty="0"/>
              <a:t>Song 1: ends at 3m with 709 total words spoken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Song30:  ends at 4.6m with 862 words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EC3BEC-591C-294B-B9BD-5BDCCB1BA679}"/>
              </a:ext>
            </a:extLst>
          </p:cNvPr>
          <p:cNvSpPr txBox="1"/>
          <p:nvPr/>
        </p:nvSpPr>
        <p:spPr>
          <a:xfrm>
            <a:off x="3353110" y="4285584"/>
            <a:ext cx="239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Grab the last line total for each song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FDDBC8-DC83-4A41-B695-3083442897E2}"/>
              </a:ext>
            </a:extLst>
          </p:cNvPr>
          <p:cNvSpPr/>
          <p:nvPr/>
        </p:nvSpPr>
        <p:spPr>
          <a:xfrm>
            <a:off x="6042212" y="2263588"/>
            <a:ext cx="2958353" cy="122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u="sng" dirty="0"/>
              <a:t>2500 total lines analyzed among 30 songs</a:t>
            </a:r>
          </a:p>
          <a:p>
            <a:r>
              <a:rPr lang="en-US" sz="1200" dirty="0"/>
              <a:t>Song 1: At 4 seconds, 7 words were spoken</a:t>
            </a:r>
          </a:p>
          <a:p>
            <a:r>
              <a:rPr lang="en-US" sz="1200" dirty="0"/>
              <a:t>Song 1: At 10 seconds 12 total words (7+5)</a:t>
            </a:r>
          </a:p>
          <a:p>
            <a:r>
              <a:rPr lang="en-US" sz="1200" dirty="0"/>
              <a:t>…</a:t>
            </a:r>
          </a:p>
          <a:p>
            <a:r>
              <a:rPr lang="en-US" sz="1200" dirty="0"/>
              <a:t>Song 30: At 4.6 min, 862 total words spoken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975988-2ED3-9348-8010-4FB923728F5C}"/>
              </a:ext>
            </a:extLst>
          </p:cNvPr>
          <p:cNvCxnSpPr>
            <a:stCxn id="75" idx="2"/>
            <a:endCxn id="54" idx="0"/>
          </p:cNvCxnSpPr>
          <p:nvPr/>
        </p:nvCxnSpPr>
        <p:spPr>
          <a:xfrm>
            <a:off x="4552423" y="3192761"/>
            <a:ext cx="0" cy="109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35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600"/>
              <a:t>A safe/supportive learning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D85541-6EE3-7746-8EE7-3CB74FF0C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8" b="39446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+mn-cs"/>
              </a:rPr>
              <a:t>We will be using lyrics from popular hip-hop songs late in the lesson.  There is a censored version of the data if someone finds it objectionable. 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1/25/21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467D343-FFED-0E44-9FA3-B0606716A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85609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with a list!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868365"/>
            <a:ext cx="8686800" cy="4412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Efficient R Scripting!  </a:t>
            </a:r>
          </a:p>
        </p:txBody>
      </p:sp>
      <p:pic>
        <p:nvPicPr>
          <p:cNvPr id="3074" name="Picture 2" descr="The best rap god memes :) Memedroid">
            <a:extLst>
              <a:ext uri="{FF2B5EF4-FFF2-40B4-BE49-F238E27FC236}">
                <a16:creationId xmlns:a16="http://schemas.microsoft.com/office/drawing/2014/main" id="{E32CC252-6125-5F4A-B4E4-BFC59A59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14" y="1341406"/>
            <a:ext cx="3363917" cy="38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7B5C7-ED54-2F4E-97B4-5C129743C366}"/>
              </a:ext>
            </a:extLst>
          </p:cNvPr>
          <p:cNvSpPr txBox="1"/>
          <p:nvPr/>
        </p:nvSpPr>
        <p:spPr>
          <a:xfrm>
            <a:off x="4143736" y="1427983"/>
            <a:ext cx="19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Songs in a “list”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F9257-57A4-F646-9D3A-B3A90CB57E61}"/>
              </a:ext>
            </a:extLst>
          </p:cNvPr>
          <p:cNvSpPr txBox="1"/>
          <p:nvPr/>
        </p:nvSpPr>
        <p:spPr>
          <a:xfrm>
            <a:off x="4352081" y="1786794"/>
            <a:ext cx="144683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76225-F2AB-494E-8AA8-161D1FCCC1FB}"/>
              </a:ext>
            </a:extLst>
          </p:cNvPr>
          <p:cNvSpPr txBox="1"/>
          <p:nvPr/>
        </p:nvSpPr>
        <p:spPr>
          <a:xfrm>
            <a:off x="5198963" y="227486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0D38B-5DF3-5F41-A1EF-F5F8BDDB6D18}"/>
              </a:ext>
            </a:extLst>
          </p:cNvPr>
          <p:cNvSpPr txBox="1"/>
          <p:nvPr/>
        </p:nvSpPr>
        <p:spPr>
          <a:xfrm>
            <a:off x="5198963" y="260088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5ABEC-C73B-7A4F-9600-33F872AA0A39}"/>
              </a:ext>
            </a:extLst>
          </p:cNvPr>
          <p:cNvSpPr txBox="1"/>
          <p:nvPr/>
        </p:nvSpPr>
        <p:spPr>
          <a:xfrm>
            <a:off x="5198963" y="292690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7E39E-78E4-7740-9392-82ABDB884093}"/>
              </a:ext>
            </a:extLst>
          </p:cNvPr>
          <p:cNvSpPr txBox="1"/>
          <p:nvPr/>
        </p:nvSpPr>
        <p:spPr>
          <a:xfrm>
            <a:off x="5198963" y="325292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DEB4BD-871A-C944-B110-339CC465997B}"/>
              </a:ext>
            </a:extLst>
          </p:cNvPr>
          <p:cNvSpPr txBox="1"/>
          <p:nvPr/>
        </p:nvSpPr>
        <p:spPr>
          <a:xfrm>
            <a:off x="5198963" y="357894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4880E-9111-C247-87D6-472B1E0D7F43}"/>
              </a:ext>
            </a:extLst>
          </p:cNvPr>
          <p:cNvSpPr txBox="1"/>
          <p:nvPr/>
        </p:nvSpPr>
        <p:spPr>
          <a:xfrm>
            <a:off x="5198963" y="390496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7F9F7-D4B1-D346-9F46-C052A185B168}"/>
              </a:ext>
            </a:extLst>
          </p:cNvPr>
          <p:cNvSpPr txBox="1"/>
          <p:nvPr/>
        </p:nvSpPr>
        <p:spPr>
          <a:xfrm>
            <a:off x="5198963" y="423098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75D6C-3432-9B4E-B5D1-8DE11B384E00}"/>
              </a:ext>
            </a:extLst>
          </p:cNvPr>
          <p:cNvSpPr txBox="1"/>
          <p:nvPr/>
        </p:nvSpPr>
        <p:spPr>
          <a:xfrm>
            <a:off x="5198963" y="4557005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279FA-BFDD-E842-9295-291C8B4A67C0}"/>
              </a:ext>
            </a:extLst>
          </p:cNvPr>
          <p:cNvSpPr txBox="1"/>
          <p:nvPr/>
        </p:nvSpPr>
        <p:spPr>
          <a:xfrm>
            <a:off x="5198963" y="4883027"/>
            <a:ext cx="484207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Song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FF3A710-BC7F-114E-8F5D-20154A149D44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5014383" y="2217242"/>
            <a:ext cx="2456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985B5C6-C2A4-7448-9041-3DAAE6073F09}"/>
              </a:ext>
            </a:extLst>
          </p:cNvPr>
          <p:cNvCxnSpPr>
            <a:stCxn id="10" idx="2"/>
            <a:endCxn id="49" idx="1"/>
          </p:cNvCxnSpPr>
          <p:nvPr/>
        </p:nvCxnSpPr>
        <p:spPr>
          <a:xfrm rot="16200000" flipH="1">
            <a:off x="3710302" y="3521323"/>
            <a:ext cx="2853859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60CA28-3FAA-9F4E-8A9B-683A94AC24C8}"/>
              </a:ext>
            </a:extLst>
          </p:cNvPr>
          <p:cNvCxnSpPr>
            <a:cxnSpLocks/>
            <a:stCxn id="10" idx="2"/>
            <a:endCxn id="48" idx="1"/>
          </p:cNvCxnSpPr>
          <p:nvPr/>
        </p:nvCxnSpPr>
        <p:spPr>
          <a:xfrm rot="16200000" flipH="1">
            <a:off x="3873313" y="3358312"/>
            <a:ext cx="25278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9EA785C-6BB0-E94A-9D2C-AC6A610E77FB}"/>
              </a:ext>
            </a:extLst>
          </p:cNvPr>
          <p:cNvCxnSpPr>
            <a:cxnSpLocks/>
            <a:stCxn id="10" idx="2"/>
            <a:endCxn id="47" idx="1"/>
          </p:cNvCxnSpPr>
          <p:nvPr/>
        </p:nvCxnSpPr>
        <p:spPr>
          <a:xfrm rot="16200000" flipH="1">
            <a:off x="4036323" y="3195302"/>
            <a:ext cx="22018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A5A09A-B9A4-DD43-B1D4-0A69F15B8EF1}"/>
              </a:ext>
            </a:extLst>
          </p:cNvPr>
          <p:cNvCxnSpPr>
            <a:cxnSpLocks/>
            <a:stCxn id="10" idx="2"/>
            <a:endCxn id="46" idx="1"/>
          </p:cNvCxnSpPr>
          <p:nvPr/>
        </p:nvCxnSpPr>
        <p:spPr>
          <a:xfrm rot="16200000" flipH="1">
            <a:off x="4199333" y="3032292"/>
            <a:ext cx="187579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10EC155-3821-0B44-9AE5-3B105A14EDC7}"/>
              </a:ext>
            </a:extLst>
          </p:cNvPr>
          <p:cNvCxnSpPr>
            <a:cxnSpLocks/>
            <a:stCxn id="10" idx="2"/>
            <a:endCxn id="45" idx="1"/>
          </p:cNvCxnSpPr>
          <p:nvPr/>
        </p:nvCxnSpPr>
        <p:spPr>
          <a:xfrm rot="16200000" flipH="1">
            <a:off x="4362343" y="2869282"/>
            <a:ext cx="154977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1AD296B-D854-834D-B430-B5D8678C088C}"/>
              </a:ext>
            </a:extLst>
          </p:cNvPr>
          <p:cNvCxnSpPr>
            <a:cxnSpLocks/>
            <a:stCxn id="10" idx="2"/>
            <a:endCxn id="28" idx="1"/>
          </p:cNvCxnSpPr>
          <p:nvPr/>
        </p:nvCxnSpPr>
        <p:spPr>
          <a:xfrm rot="16200000" flipH="1">
            <a:off x="4525353" y="2706272"/>
            <a:ext cx="122375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879AEBC-11DC-E547-B043-3FB5EA9FC22E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4688363" y="2543262"/>
            <a:ext cx="89773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9833461-297C-4649-8487-10E12A6E64F6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4851373" y="2380252"/>
            <a:ext cx="571717" cy="1234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4C5BA82-744C-1C4F-8DA8-B5AA82CEC3D5}"/>
              </a:ext>
            </a:extLst>
          </p:cNvPr>
          <p:cNvSpPr/>
          <p:nvPr/>
        </p:nvSpPr>
        <p:spPr>
          <a:xfrm>
            <a:off x="228600" y="5335014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B_RapSongs.R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461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Studio Installed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Sign up at RStudio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local, 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local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Piazza introduction post (slide 7, assigned as part of class participation)…assuming we can get piazza working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Piazza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404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Discusion Board</a:t>
            </a:r>
          </a:p>
          <a:p>
            <a:r>
              <a:rPr lang="en-US" dirty="0">
                <a:hlinkClick r:id="rId2"/>
              </a:rPr>
              <a:t>https://piazza.com/class/kjudpnnib1n1vz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40601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411507"/>
            <a:ext cx="419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3"/>
              </a:rPr>
              <a:t>https://canvas.harvard.edu/courses/81485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349646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3459423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50006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Friday 10AM EST – 100% 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</a:t>
            </a:r>
            <a:r>
              <a:rPr lang="en-US" sz="1400" dirty="0" err="1"/>
              <a:t>timezone</a:t>
            </a:r>
            <a:r>
              <a:rPr lang="en-US" sz="1400" dirty="0"/>
              <a:t> needs &amp; interest more can be created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63027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5629837"/>
            <a:ext cx="393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Piazza Posts Q/A &amp; discussion</a:t>
            </a:r>
          </a:p>
          <a:p>
            <a:r>
              <a:rPr lang="en-US" dirty="0"/>
              <a:t>Email </a:t>
            </a:r>
            <a:r>
              <a:rPr lang="en-US" dirty="0">
                <a:hlinkClick r:id="rId4"/>
              </a:rPr>
              <a:t>edwardkwartler@fas.Harvard.edu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E4623F-7328-FC40-983A-74EE036CCF15}"/>
              </a:ext>
            </a:extLst>
          </p:cNvPr>
          <p:cNvSpPr/>
          <p:nvPr/>
        </p:nvSpPr>
        <p:spPr>
          <a:xfrm rot="20070107">
            <a:off x="2636031" y="4535598"/>
            <a:ext cx="3268566" cy="39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Waiting on confirmation for TAs</a:t>
            </a:r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Piazza…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877AA-7584-2040-9EF0-55472CCF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9" y="1180136"/>
            <a:ext cx="6331272" cy="2701588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2550</Words>
  <Application>Microsoft Macintosh PowerPoint</Application>
  <PresentationFormat>On-screen Show (4:3)</PresentationFormat>
  <Paragraphs>585</Paragraphs>
  <Slides>47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On Piazza…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Turning in Files</vt:lpstr>
      <vt:lpstr>Agenda</vt:lpstr>
      <vt:lpstr>Amazon X-Ray: A basic R-Script</vt:lpstr>
      <vt:lpstr>Let’s practice!</vt:lpstr>
      <vt:lpstr>Lists, a little bit more complex</vt:lpstr>
      <vt:lpstr>Lists, a little bit more complex</vt:lpstr>
      <vt:lpstr>A safe/supportive learning environment</vt:lpstr>
      <vt:lpstr>Let’s practice with a list!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Kwartler, Edward</cp:lastModifiedBy>
  <cp:revision>9</cp:revision>
  <dcterms:created xsi:type="dcterms:W3CDTF">2020-08-24T01:48:41Z</dcterms:created>
  <dcterms:modified xsi:type="dcterms:W3CDTF">2021-01-25T20:44:45Z</dcterms:modified>
</cp:coreProperties>
</file>